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5057" r:id="rId3"/>
    <p:sldId id="5076" r:id="rId4"/>
    <p:sldId id="5065" r:id="rId5"/>
    <p:sldId id="5069" r:id="rId6"/>
    <p:sldId id="5079" r:id="rId7"/>
    <p:sldId id="5070" r:id="rId8"/>
    <p:sldId id="5064" r:id="rId9"/>
    <p:sldId id="5073" r:id="rId10"/>
    <p:sldId id="5078" r:id="rId11"/>
    <p:sldId id="5080" r:id="rId12"/>
    <p:sldId id="5081" r:id="rId13"/>
    <p:sldId id="5075" r:id="rId14"/>
    <p:sldId id="5077" r:id="rId15"/>
    <p:sldId id="5082" r:id="rId16"/>
  </p:sldIdLst>
  <p:sldSz cx="9144000" cy="6858000" type="screen4x3"/>
  <p:notesSz cx="10021888" cy="688975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DA"/>
    <a:srgbClr val="F0E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 autoAdjust="0"/>
    <p:restoredTop sz="93741" autoAdjust="0"/>
  </p:normalViewPr>
  <p:slideViewPr>
    <p:cSldViewPr>
      <p:cViewPr varScale="1">
        <p:scale>
          <a:sx n="98" d="100"/>
          <a:sy n="98" d="100"/>
        </p:scale>
        <p:origin x="1572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6751" y="0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44E14627-7FBA-714A-B606-D58E01BADB45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44067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6751" y="6544067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ABF1D2E7-EEBC-9C46-8A32-EC65285D619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31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76751" y="0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DD0BDF88-A23F-48CC-A4C5-0D1114161F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1002189" y="3272631"/>
            <a:ext cx="8017510" cy="3100388"/>
          </a:xfrm>
          <a:prstGeom prst="rect">
            <a:avLst/>
          </a:prstGeom>
        </p:spPr>
        <p:txBody>
          <a:bodyPr vert="horz" lIns="96634" tIns="48317" rIns="96634" bIns="48317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44067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76751" y="6544067"/>
            <a:ext cx="4342818" cy="344488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A8F4659C-64EE-4267-9377-191C224CDA6F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091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287713" y="515938"/>
            <a:ext cx="3446462" cy="258445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4659C-64EE-4267-9377-191C224CDA6F}" type="slidenum">
              <a:rPr lang="nl-BE" smtClean="0"/>
              <a:pPr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1297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287713" y="515938"/>
            <a:ext cx="3446462" cy="258445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4659C-64EE-4267-9377-191C224CDA6F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3831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F4659C-64EE-4267-9377-191C224CDA6F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2037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3000">
              <a:schemeClr val="bg1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EC5B5-E392-485F-8EA1-8525320F51B5}" type="datetimeFigureOut">
              <a:rPr lang="nl-BE" smtClean="0"/>
              <a:pPr/>
              <a:t>7/02/2025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1C6BD-A506-4984-B87E-717CF1CFBD4D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8219" y="946703"/>
            <a:ext cx="6864523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8219" y="2514600"/>
            <a:ext cx="6864524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1472"/>
            <a:ext cx="752891" cy="566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venir Next Medium" panose="020B0503020202020204" pitchFamily="34" charset="0"/>
            </a:endParaRPr>
          </a:p>
        </p:txBody>
      </p:sp>
      <p:sp>
        <p:nvSpPr>
          <p:cNvPr id="26" name="Slide Number Placeholder 24"/>
          <p:cNvSpPr txBox="1">
            <a:spLocks/>
          </p:cNvSpPr>
          <p:nvPr/>
        </p:nvSpPr>
        <p:spPr>
          <a:xfrm>
            <a:off x="1" y="6376230"/>
            <a:ext cx="752889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600" b="1" i="0" smtClean="0">
                <a:solidFill>
                  <a:schemeClr val="tx1"/>
                </a:solidFill>
                <a:latin typeface="Avenir Next Demi Bold" panose="020B0503020202020204" pitchFamily="34" charset="0"/>
                <a:ea typeface="Open Sans Semibold" charset="0"/>
                <a:cs typeface="Open Sans Semibold" charset="0"/>
              </a:rPr>
              <a:pPr algn="ctr"/>
              <a:t>‹nr.›</a:t>
            </a:fld>
            <a:endParaRPr lang="en-US" sz="600" b="1" i="0">
              <a:solidFill>
                <a:schemeClr val="tx1"/>
              </a:solidFill>
              <a:latin typeface="Avenir Next Demi Bold" panose="020B0503020202020204" pitchFamily="34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B9AB192-8AF4-714A-A66C-9E096E1778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952" y="255383"/>
            <a:ext cx="466725" cy="622300"/>
          </a:xfrm>
          <a:prstGeom prst="rect">
            <a:avLst/>
          </a:prstGeom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4201EFD3-177F-5542-99FB-BFE6363EE236}"/>
              </a:ext>
            </a:extLst>
          </p:cNvPr>
          <p:cNvSpPr/>
          <p:nvPr userDrawn="1"/>
        </p:nvSpPr>
        <p:spPr>
          <a:xfrm>
            <a:off x="0" y="6291472"/>
            <a:ext cx="752891" cy="566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venir Next Medium" panose="020B0503020202020204" pitchFamily="34" charset="0"/>
            </a:endParaRPr>
          </a:p>
        </p:txBody>
      </p:sp>
      <p:sp>
        <p:nvSpPr>
          <p:cNvPr id="10" name="Slide Number Placeholder 24">
            <a:extLst>
              <a:ext uri="{FF2B5EF4-FFF2-40B4-BE49-F238E27FC236}">
                <a16:creationId xmlns:a16="http://schemas.microsoft.com/office/drawing/2014/main" id="{E2C74E58-4AFE-5A4B-B66A-481FE64342C3}"/>
              </a:ext>
            </a:extLst>
          </p:cNvPr>
          <p:cNvSpPr txBox="1">
            <a:spLocks/>
          </p:cNvSpPr>
          <p:nvPr userDrawn="1"/>
        </p:nvSpPr>
        <p:spPr>
          <a:xfrm>
            <a:off x="1" y="6376230"/>
            <a:ext cx="752889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600" b="1" i="0" smtClean="0">
                <a:solidFill>
                  <a:schemeClr val="tx1"/>
                </a:solidFill>
                <a:latin typeface="Avenir Next Demi Bold" panose="020B0503020202020204" pitchFamily="34" charset="0"/>
                <a:ea typeface="Open Sans Semibold" charset="0"/>
                <a:cs typeface="Open Sans Semibold" charset="0"/>
              </a:rPr>
              <a:pPr algn="ctr"/>
              <a:t>‹nr.›</a:t>
            </a:fld>
            <a:endParaRPr lang="en-US" sz="600" b="1" i="0">
              <a:solidFill>
                <a:schemeClr val="tx1"/>
              </a:solidFill>
              <a:latin typeface="Avenir Next Demi Bold" panose="020B0503020202020204" pitchFamily="34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F85D983-F621-0D48-93CD-E136F748D3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952" y="255383"/>
            <a:ext cx="466725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749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685739" rtl="0" eaLnBrk="1" latinLnBrk="0" hangingPunct="1">
        <a:lnSpc>
          <a:spcPct val="80000"/>
        </a:lnSpc>
        <a:spcBef>
          <a:spcPct val="0"/>
        </a:spcBef>
        <a:buNone/>
        <a:defRPr sz="2700" b="1" i="0" kern="1200" spc="-75" baseline="0">
          <a:solidFill>
            <a:schemeClr val="tx1"/>
          </a:solidFill>
          <a:latin typeface="Avenir Next Demi Bold" panose="020B0503020202020204" pitchFamily="34" charset="0"/>
          <a:ea typeface="Montserrat" charset="0"/>
          <a:cs typeface="Montserrat" charset="0"/>
        </a:defRPr>
      </a:lvl1pPr>
    </p:titleStyle>
    <p:bodyStyle>
      <a:lvl1pPr marL="0" indent="0" algn="l" defTabSz="685739" rtl="0" eaLnBrk="1" latinLnBrk="0" hangingPunct="1">
        <a:lnSpc>
          <a:spcPct val="150000"/>
        </a:lnSpc>
        <a:spcBef>
          <a:spcPts val="75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0" indent="0" algn="l" defTabSz="685739" rtl="0" eaLnBrk="1" latinLnBrk="0" hangingPunct="1">
        <a:lnSpc>
          <a:spcPct val="150000"/>
        </a:lnSpc>
        <a:spcBef>
          <a:spcPts val="374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0" indent="0" algn="l" defTabSz="685739" rtl="0" eaLnBrk="1" latinLnBrk="0" hangingPunct="1">
        <a:lnSpc>
          <a:spcPct val="150000"/>
        </a:lnSpc>
        <a:spcBef>
          <a:spcPts val="374"/>
        </a:spcBef>
        <a:buFont typeface="Arial" panose="020B0604020202020204" pitchFamily="34" charset="0"/>
        <a:buNone/>
        <a:defRPr sz="105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0" indent="0" algn="l" defTabSz="685739" rtl="0" eaLnBrk="1" latinLnBrk="0" hangingPunct="1">
        <a:lnSpc>
          <a:spcPct val="150000"/>
        </a:lnSpc>
        <a:spcBef>
          <a:spcPts val="374"/>
        </a:spcBef>
        <a:buFont typeface="Arial" panose="020B0604020202020204" pitchFamily="34" charset="0"/>
        <a:buNone/>
        <a:defRPr sz="900" b="0" i="0" kern="1200">
          <a:solidFill>
            <a:schemeClr val="tx1">
              <a:alpha val="70000"/>
            </a:schemeClr>
          </a:solidFill>
          <a:latin typeface="Avenir Next" panose="020B0503020202020204" pitchFamily="34" charset="0"/>
          <a:ea typeface="+mn-ea"/>
          <a:cs typeface="+mn-cs"/>
        </a:defRPr>
      </a:lvl4pPr>
      <a:lvl5pPr marL="0" indent="0" algn="l" defTabSz="685739" rtl="0" eaLnBrk="1" latinLnBrk="0" hangingPunct="1">
        <a:lnSpc>
          <a:spcPct val="150000"/>
        </a:lnSpc>
        <a:spcBef>
          <a:spcPts val="374"/>
        </a:spcBef>
        <a:buFont typeface="Arial" panose="020B0604020202020204" pitchFamily="34" charset="0"/>
        <a:buNone/>
        <a:defRPr sz="900" b="0" i="0" kern="1200" baseline="0">
          <a:solidFill>
            <a:schemeClr val="tx1">
              <a:alpha val="50000"/>
            </a:schemeClr>
          </a:solidFill>
          <a:latin typeface="Avenir Next" panose="020B0503020202020204" pitchFamily="34" charset="0"/>
          <a:ea typeface="+mn-ea"/>
          <a:cs typeface="+mn-cs"/>
        </a:defRPr>
      </a:lvl5pPr>
      <a:lvl6pPr marL="1885781" indent="-171435" algn="l" defTabSz="685739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51" indent="-171435" algn="l" defTabSz="685739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19" indent="-171435" algn="l" defTabSz="685739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88" indent="-171435" algn="l" defTabSz="685739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9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9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09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77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46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15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84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53" algn="l" defTabSz="68573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53" orient="horz" pos="346">
          <p15:clr>
            <a:srgbClr val="F26B43"/>
          </p15:clr>
        </p15:guide>
        <p15:guide id="54" orient="horz" pos="3952">
          <p15:clr>
            <a:srgbClr val="F26B43"/>
          </p15:clr>
        </p15:guide>
        <p15:guide id="55" pos="642">
          <p15:clr>
            <a:srgbClr val="F26B43"/>
          </p15:clr>
        </p15:guide>
        <p15:guide id="56" pos="7038">
          <p15:clr>
            <a:srgbClr val="F26B43"/>
          </p15:clr>
        </p15:guide>
        <p15:guide id="57" pos="1277">
          <p15:clr>
            <a:srgbClr val="F26B43"/>
          </p15:clr>
        </p15:guide>
        <p15:guide id="58" orient="horz" pos="709">
          <p15:clr>
            <a:srgbClr val="F26B43"/>
          </p15:clr>
        </p15:guide>
        <p15:guide id="59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elmatige vijfhoek 3"/>
          <p:cNvSpPr/>
          <p:nvPr/>
        </p:nvSpPr>
        <p:spPr>
          <a:xfrm>
            <a:off x="0" y="-603448"/>
            <a:ext cx="9144000" cy="7920880"/>
          </a:xfrm>
          <a:prstGeom prst="pentagon">
            <a:avLst/>
          </a:prstGeom>
          <a:gradFill>
            <a:gsLst>
              <a:gs pos="100000">
                <a:schemeClr val="tx2">
                  <a:lumMod val="60000"/>
                  <a:lumOff val="40000"/>
                  <a:alpha val="31000"/>
                </a:schemeClr>
              </a:gs>
              <a:gs pos="50000">
                <a:schemeClr val="bg1"/>
              </a:gs>
              <a:gs pos="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BD78995-26A8-4773-A103-CABB96A09535}"/>
              </a:ext>
            </a:extLst>
          </p:cNvPr>
          <p:cNvSpPr txBox="1">
            <a:spLocks/>
          </p:cNvSpPr>
          <p:nvPr/>
        </p:nvSpPr>
        <p:spPr>
          <a:xfrm>
            <a:off x="532665" y="22139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WELKOM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F64E0EB3-CF3C-4F19-8977-A65AF7390FFC}"/>
              </a:ext>
            </a:extLst>
          </p:cNvPr>
          <p:cNvGrpSpPr/>
          <p:nvPr/>
        </p:nvGrpSpPr>
        <p:grpSpPr>
          <a:xfrm>
            <a:off x="13523" y="5913205"/>
            <a:ext cx="9116211" cy="908948"/>
            <a:chOff x="27789" y="5867541"/>
            <a:chExt cx="9116211" cy="908948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9BF15BBA-31E4-478E-BCBE-B3280B1C79AE}"/>
                </a:ext>
              </a:extLst>
            </p:cNvPr>
            <p:cNvSpPr/>
            <p:nvPr/>
          </p:nvSpPr>
          <p:spPr bwMode="auto">
            <a:xfrm>
              <a:off x="27789" y="5867541"/>
              <a:ext cx="9116211" cy="896247"/>
            </a:xfrm>
            <a:prstGeom prst="rect">
              <a:avLst/>
            </a:prstGeom>
            <a:solidFill>
              <a:schemeClr val="bg1"/>
            </a:solidFill>
            <a:ln w="3175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BE"/>
            </a:p>
          </p:txBody>
        </p:sp>
        <p:sp>
          <p:nvSpPr>
            <p:cNvPr id="15" name="Ondertitel 6">
              <a:extLst>
                <a:ext uri="{FF2B5EF4-FFF2-40B4-BE49-F238E27FC236}">
                  <a16:creationId xmlns:a16="http://schemas.microsoft.com/office/drawing/2014/main" id="{36175572-26EE-42B6-B793-12611E49D9C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8449" y="6034505"/>
              <a:ext cx="8163495" cy="741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nl-BE" altLang="nl-BE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Algemene vergadering 25 januari 2025</a:t>
              </a:r>
            </a:p>
          </p:txBody>
        </p:sp>
      </p:grp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D61F95E-972C-4ACC-B38D-07832A5B2C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9279" y="215447"/>
            <a:ext cx="6264696" cy="561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871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46A171-19C0-4941-8E3C-E495DEFB9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780325"/>
            <a:ext cx="82809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6a. HET BESTUUR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D4541F5-B3C2-5849-89E8-952197DF0FE0}"/>
              </a:ext>
            </a:extLst>
          </p:cNvPr>
          <p:cNvSpPr txBox="1"/>
          <p:nvPr/>
        </p:nvSpPr>
        <p:spPr>
          <a:xfrm>
            <a:off x="755577" y="1484785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Verlengingen voor 3 jaar: Chris François, Nicole Teughels, Jean-Paul </a:t>
            </a:r>
            <a:r>
              <a:rPr lang="nl-NL" sz="2400" dirty="0" err="1"/>
              <a:t>Devillé</a:t>
            </a:r>
            <a:r>
              <a:rPr lang="nl-NL" sz="2400" dirty="0"/>
              <a:t>, Hugo </a:t>
            </a:r>
            <a:r>
              <a:rPr lang="nl-NL" sz="2400" dirty="0" err="1"/>
              <a:t>Vanderpooten</a:t>
            </a:r>
            <a:r>
              <a:rPr lang="nl-NL" sz="2400" dirty="0"/>
              <a:t>, Leo Verhoeven</a:t>
            </a:r>
          </a:p>
        </p:txBody>
      </p:sp>
    </p:spTree>
    <p:extLst>
      <p:ext uri="{BB962C8B-B14F-4D97-AF65-F5344CB8AC3E}">
        <p14:creationId xmlns:p14="http://schemas.microsoft.com/office/powerpoint/2010/main" val="1835575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A7A2B9B-930F-900A-5FFC-2865234CDAB6}"/>
              </a:ext>
            </a:extLst>
          </p:cNvPr>
          <p:cNvSpPr txBox="1"/>
          <p:nvPr/>
        </p:nvSpPr>
        <p:spPr>
          <a:xfrm>
            <a:off x="971600" y="332656"/>
            <a:ext cx="7615611" cy="6266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6.b.BESTUUR VANAF AV 2025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Hugo Vanderpooten: voorzitter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Marie-Jeanne Loyez: ondervoorzitter en ledenadministratie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Régine Raes: ledenadministratie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Wiske Coppens: organisatie en ondersteuning activiteiten, reisverantwoordelijke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Jef Vanderhaegen: financiën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Jean-Paul Devillé: 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beleggingsforum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Chris François: O&amp;Z-</a:t>
            </a:r>
            <a:r>
              <a:rPr lang="fr-FR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werking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Nicole Teughels: fietsen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Leo Verhoeven: kunst &amp; cultuur en website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Debruyne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CERA-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ambassadeur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website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William Brants: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secretariaat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nieuwsbrief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back up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financiën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HOBBYCLUBS 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Eddy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Loyez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wandelen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Yves Vanbegin: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petanque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Marc De Meyst: bowling</a:t>
            </a:r>
            <a:endParaRPr lang="nl-BE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266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5117DD-8B3F-0B4B-841D-E5805127C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780325"/>
            <a:ext cx="82809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GOEDKEURINGEN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8C7D2FC-402A-0641-B5A1-E18DBD06A211}"/>
              </a:ext>
            </a:extLst>
          </p:cNvPr>
          <p:cNvSpPr txBox="1"/>
          <p:nvPr/>
        </p:nvSpPr>
        <p:spPr>
          <a:xfrm>
            <a:off x="1043608" y="1556792"/>
            <a:ext cx="699685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Financieel rapport 2024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Budget 2025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Activiteitenverslag 2024 en jaarplanning 2025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Verlengingen mandaten bestuursleden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Kwijting bestuur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881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5117DD-8B3F-0B4B-841D-E5805127C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780325"/>
            <a:ext cx="82809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BE" altLang="nl-B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VARIA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8C7D2FC-402A-0641-B5A1-E18DBD06A211}"/>
              </a:ext>
            </a:extLst>
          </p:cNvPr>
          <p:cNvSpPr txBox="1"/>
          <p:nvPr/>
        </p:nvSpPr>
        <p:spPr>
          <a:xfrm>
            <a:off x="1043608" y="1556792"/>
            <a:ext cx="6363730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 maximaal digitaal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Respecteren betaalvork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Meedelen nieuwe persoonsgegevens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(mail, telefoon, adres,…)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  BBQ in 6/26</a:t>
            </a: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  </a:t>
            </a:r>
            <a:r>
              <a:rPr lang="nl-NL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Proms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8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zondag 23/11/2025,namiddag</a:t>
            </a:r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OPGEPAST VOOR FAKE MAILS EN</a:t>
            </a:r>
            <a:b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ALLERLEI TELEFOONTJES</a:t>
            </a: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nl-NL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verdacht@safeonweb,be</a:t>
            </a:r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 secure for </a:t>
            </a:r>
            <a:r>
              <a:rPr lang="nl-NL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you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016 43 20 00</a:t>
            </a:r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96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9B7DDA-8FFC-6A3B-803F-C79996A7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Deel 2: ONTSPANNING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CB8186-89A3-0726-F0D3-B45826593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  <a:p>
            <a:endParaRPr lang="nl-BE" dirty="0"/>
          </a:p>
          <a:p>
            <a:r>
              <a:rPr lang="nl-BE" dirty="0"/>
              <a:t>Optreden door KBC Collega Hans VAN DEN STOCK en begeleider Franky</a:t>
            </a:r>
          </a:p>
          <a:p>
            <a:r>
              <a:rPr lang="nl-BE" dirty="0"/>
              <a:t>Leuke babbels bij een hapje en een drankje</a:t>
            </a:r>
          </a:p>
        </p:txBody>
      </p:sp>
    </p:spTree>
    <p:extLst>
      <p:ext uri="{BB962C8B-B14F-4D97-AF65-F5344CB8AC3E}">
        <p14:creationId xmlns:p14="http://schemas.microsoft.com/office/powerpoint/2010/main" val="1938262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elmatige vijfhoek 3"/>
          <p:cNvSpPr/>
          <p:nvPr/>
        </p:nvSpPr>
        <p:spPr>
          <a:xfrm>
            <a:off x="0" y="-603448"/>
            <a:ext cx="9144000" cy="7920880"/>
          </a:xfrm>
          <a:prstGeom prst="pentagon">
            <a:avLst/>
          </a:prstGeom>
          <a:gradFill>
            <a:gsLst>
              <a:gs pos="100000">
                <a:schemeClr val="tx2">
                  <a:lumMod val="60000"/>
                  <a:lumOff val="40000"/>
                  <a:alpha val="31000"/>
                </a:schemeClr>
              </a:gs>
              <a:gs pos="50000">
                <a:schemeClr val="bg1"/>
              </a:gs>
              <a:gs pos="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619672" y="188640"/>
            <a:ext cx="6340626" cy="5588289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4400" b="1" dirty="0">
                <a:latin typeface="Times New Roman"/>
                <a:cs typeface="Times New Roman"/>
              </a:rPr>
              <a:t>              </a:t>
            </a:r>
          </a:p>
          <a:p>
            <a:r>
              <a:rPr lang="en-US" sz="4400" b="1" dirty="0">
                <a:latin typeface="Times New Roman"/>
                <a:cs typeface="Times New Roman"/>
              </a:rPr>
              <a:t>		AGENDA</a:t>
            </a:r>
          </a:p>
          <a:p>
            <a:endParaRPr lang="en-US" sz="4000" b="1" dirty="0">
              <a:latin typeface="Times New Roman"/>
              <a:cs typeface="Times New Roman"/>
            </a:endParaRP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Ledeninfo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Overzicht activiteiten 2024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Financieel rapport 2024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Activiteiten 2025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Budget 2025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Bestuur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Goedkeuringen</a:t>
            </a:r>
          </a:p>
          <a:p>
            <a:pPr marL="742950" indent="-742950">
              <a:buFont typeface="+mj-lt"/>
              <a:buAutoNum type="arabicPeriod"/>
            </a:pPr>
            <a:r>
              <a:rPr lang="nl-NL" sz="2800" b="1" dirty="0">
                <a:latin typeface="Times New Roman"/>
                <a:cs typeface="Times New Roman"/>
              </a:rPr>
              <a:t>Varia</a:t>
            </a:r>
          </a:p>
          <a:p>
            <a:endParaRPr lang="nl-NL" sz="1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7467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E0795AA-7757-3E4E-B357-9B3E537B8DEC}"/>
              </a:ext>
            </a:extLst>
          </p:cNvPr>
          <p:cNvSpPr txBox="1"/>
          <p:nvPr/>
        </p:nvSpPr>
        <p:spPr>
          <a:xfrm>
            <a:off x="539552" y="692696"/>
            <a:ext cx="7097033" cy="690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LEDEN</a:t>
            </a:r>
            <a:endParaRPr lang="nl-BE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B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Aantal leden op 31.12.2023:1531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</a:t>
            </a: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waarvan 1480 E-leden en 51 T-leden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BE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Aantal leden op 31.12.2024:1553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</a:t>
            </a: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waarvan 1498 E-leden en 55 T-leden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BE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Nieuwe eigen leden 2024: 42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BE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BE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1594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DF511CC-6C0E-FF48-9C3E-7B53F8FFF315}"/>
              </a:ext>
            </a:extLst>
          </p:cNvPr>
          <p:cNvSpPr txBox="1"/>
          <p:nvPr/>
        </p:nvSpPr>
        <p:spPr>
          <a:xfrm>
            <a:off x="611560" y="764704"/>
            <a:ext cx="7936272" cy="6466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nl-BE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LEDEN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88 jubilarissen </a:t>
            </a: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(in de loop van’24 8 overlijdens)</a:t>
            </a: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65 jaar gehuwd:   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60 jaar gehuwd:  20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50 jaar gehuwd:  62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67 Overlijdens: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58 in 2024 + 9 vernomen in ’24 maar eerder 	overleden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BE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528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BCC57445-E1CB-E543-8A65-B1B4A7921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64882"/>
            <a:ext cx="82809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BE" altLang="nl-B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OVERZICHT ACTIVITEITEN 2024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9455279-5856-1F45-ACD5-F251E4BEA2FF}"/>
              </a:ext>
            </a:extLst>
          </p:cNvPr>
          <p:cNvSpPr txBox="1"/>
          <p:nvPr/>
        </p:nvSpPr>
        <p:spPr>
          <a:xfrm flipH="1">
            <a:off x="994459" y="1340768"/>
            <a:ext cx="7299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BE" alt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.1 Activiteiten voor alle leden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(1</a:t>
            </a:r>
            <a:r>
              <a:rPr lang="nl-BE" alt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activiteiten – </a:t>
            </a:r>
            <a:r>
              <a:rPr lang="nl-BE" alt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1.486</a:t>
            </a: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deelnemers)</a:t>
            </a:r>
            <a:endParaRPr kumimoji="0" lang="nl-BE" altLang="nl-BE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F259FB5-8F6F-D7FB-AFF3-78868387EECD}"/>
              </a:ext>
            </a:extLst>
          </p:cNvPr>
          <p:cNvSpPr txBox="1"/>
          <p:nvPr/>
        </p:nvSpPr>
        <p:spPr>
          <a:xfrm>
            <a:off x="1619672" y="2564904"/>
            <a:ext cx="64087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				</a:t>
            </a:r>
            <a:r>
              <a:rPr lang="nl-BE" u="sng" dirty="0"/>
              <a:t># deelnemers/activiteit</a:t>
            </a:r>
          </a:p>
          <a:p>
            <a:r>
              <a:rPr lang="nl-BE" dirty="0"/>
              <a:t>Banket 						328</a:t>
            </a:r>
          </a:p>
          <a:p>
            <a:r>
              <a:rPr lang="nl-BE" dirty="0"/>
              <a:t>Nieuwjaarsreceptie en AV				270</a:t>
            </a:r>
          </a:p>
          <a:p>
            <a:r>
              <a:rPr lang="nl-BE" dirty="0"/>
              <a:t>Aperitiefconcert 			 	                 179</a:t>
            </a:r>
          </a:p>
          <a:p>
            <a:r>
              <a:rPr lang="nl-BE" dirty="0" err="1"/>
              <a:t>Kleinkinderendag</a:t>
            </a:r>
            <a:r>
              <a:rPr lang="nl-BE" dirty="0"/>
              <a:t>				    	   42</a:t>
            </a:r>
          </a:p>
          <a:p>
            <a:r>
              <a:rPr lang="nl-BE" dirty="0"/>
              <a:t>Uiteenzetting Johan Thijs				 132</a:t>
            </a:r>
          </a:p>
          <a:p>
            <a:r>
              <a:rPr lang="nl-BE" dirty="0"/>
              <a:t>Voordracht </a:t>
            </a:r>
            <a:r>
              <a:rPr lang="nl-BE" dirty="0" err="1"/>
              <a:t>Zaki</a:t>
            </a:r>
            <a:r>
              <a:rPr lang="nl-BE" dirty="0"/>
              <a:t>				   	   80</a:t>
            </a:r>
          </a:p>
          <a:p>
            <a:r>
              <a:rPr lang="nl-BE" dirty="0"/>
              <a:t>Voordracht Hendrik </a:t>
            </a:r>
            <a:r>
              <a:rPr lang="nl-BE" dirty="0" err="1"/>
              <a:t>Cammu</a:t>
            </a:r>
            <a:r>
              <a:rPr lang="nl-BE" dirty="0"/>
              <a:t>			   	   77</a:t>
            </a:r>
          </a:p>
          <a:p>
            <a:r>
              <a:rPr lang="nl-BE" dirty="0"/>
              <a:t>BOT					                    29</a:t>
            </a:r>
          </a:p>
          <a:p>
            <a:r>
              <a:rPr lang="nl-BE" dirty="0"/>
              <a:t>Activiteit nieuwe leden				   31</a:t>
            </a:r>
          </a:p>
          <a:p>
            <a:r>
              <a:rPr lang="nl-BE" dirty="0"/>
              <a:t>Daguitstap Hasselt					   50</a:t>
            </a:r>
          </a:p>
          <a:p>
            <a:r>
              <a:rPr lang="nl-BE" dirty="0"/>
              <a:t>Daguitstap Hotelschool Koksijde &amp; Veurne (x 2)	                   128  </a:t>
            </a:r>
          </a:p>
          <a:p>
            <a:r>
              <a:rPr lang="nl-BE" dirty="0"/>
              <a:t>Busreis Normandië					    53</a:t>
            </a:r>
          </a:p>
          <a:p>
            <a:r>
              <a:rPr lang="nl-BE" dirty="0"/>
              <a:t>Vliegreis Kopenhagen – Stockholm       		                     25   </a:t>
            </a:r>
          </a:p>
          <a:p>
            <a:r>
              <a:rPr lang="nl-BE" dirty="0"/>
              <a:t>Cobra – Antwerpen				                     62	</a:t>
            </a:r>
          </a:p>
        </p:txBody>
      </p:sp>
    </p:spTree>
    <p:extLst>
      <p:ext uri="{BB962C8B-B14F-4D97-AF65-F5344CB8AC3E}">
        <p14:creationId xmlns:p14="http://schemas.microsoft.com/office/powerpoint/2010/main" val="340992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D6CDB37E-0157-8B42-9906-14B4BCC8F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64882"/>
            <a:ext cx="82809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OVERZICHT ACTIVITEITEN 2024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72D060D-0A98-3B44-B933-D8408702CD94}"/>
              </a:ext>
            </a:extLst>
          </p:cNvPr>
          <p:cNvSpPr txBox="1"/>
          <p:nvPr/>
        </p:nvSpPr>
        <p:spPr>
          <a:xfrm flipH="1">
            <a:off x="899592" y="1340768"/>
            <a:ext cx="7393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BE" altLang="nl-BE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nl-BE" altLang="nl-BE" sz="280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.2 Hobbyclubactiviteiten</a:t>
            </a:r>
            <a:endParaRPr kumimoji="0" lang="nl-BE" altLang="nl-BE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nl-BE" altLang="nl-B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( 99 activiteiten -  2702 </a:t>
            </a: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deelnemers)</a:t>
            </a:r>
            <a:endParaRPr kumimoji="0" lang="nl-BE" altLang="nl-BE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25BE294-FFE9-BF6C-5039-FE35B168E7A4}"/>
              </a:ext>
            </a:extLst>
          </p:cNvPr>
          <p:cNvSpPr txBox="1"/>
          <p:nvPr/>
        </p:nvSpPr>
        <p:spPr>
          <a:xfrm>
            <a:off x="1475656" y="2564904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		      </a:t>
            </a:r>
            <a:r>
              <a:rPr lang="nl-BE" u="sng" dirty="0"/>
              <a:t>(# activiteiten)</a:t>
            </a:r>
            <a:r>
              <a:rPr lang="nl-BE" dirty="0"/>
              <a:t>	</a:t>
            </a:r>
            <a:r>
              <a:rPr lang="nl-BE" u="sng" dirty="0"/>
              <a:t>(# deelnemers)</a:t>
            </a:r>
            <a:r>
              <a:rPr lang="nl-BE" dirty="0"/>
              <a:t>   </a:t>
            </a:r>
            <a:r>
              <a:rPr lang="nl-BE" u="sng" dirty="0"/>
              <a:t>gemiddeld#</a:t>
            </a:r>
            <a:r>
              <a:rPr lang="nl-BE" dirty="0"/>
              <a:t> 	</a:t>
            </a:r>
          </a:p>
          <a:p>
            <a:r>
              <a:rPr lang="nl-BE" dirty="0"/>
              <a:t>Fietsmidweek 		(1)                 	26</a:t>
            </a:r>
          </a:p>
          <a:p>
            <a:r>
              <a:rPr lang="nl-BE" dirty="0"/>
              <a:t>Wandelmidweek 		(1)		40</a:t>
            </a:r>
          </a:p>
          <a:p>
            <a:r>
              <a:rPr lang="nl-BE" dirty="0"/>
              <a:t>Kampioenschap </a:t>
            </a:r>
            <a:r>
              <a:rPr lang="nl-BE" dirty="0" err="1"/>
              <a:t>petanque</a:t>
            </a:r>
            <a:r>
              <a:rPr lang="nl-BE" dirty="0"/>
              <a:t> 	(1)		31</a:t>
            </a:r>
          </a:p>
          <a:p>
            <a:r>
              <a:rPr lang="nl-BE" dirty="0"/>
              <a:t>Maandelijks wandelen	(10 )   		406	 41         </a:t>
            </a:r>
          </a:p>
          <a:p>
            <a:r>
              <a:rPr lang="nl-BE" dirty="0"/>
              <a:t>Maandelijks beleggen	(7)		308	 44</a:t>
            </a:r>
          </a:p>
          <a:p>
            <a:r>
              <a:rPr lang="nl-BE" dirty="0"/>
              <a:t>Maandelijks bowling	(12)		229	 19</a:t>
            </a:r>
          </a:p>
          <a:p>
            <a:r>
              <a:rPr lang="nl-BE" dirty="0"/>
              <a:t>Maandelijks fietsen		(8)		194	 24</a:t>
            </a:r>
          </a:p>
          <a:p>
            <a:r>
              <a:rPr lang="nl-BE" dirty="0"/>
              <a:t>Maandelijks K&amp;C		(9)		376	 42</a:t>
            </a:r>
          </a:p>
          <a:p>
            <a:r>
              <a:rPr lang="nl-BE" dirty="0"/>
              <a:t>Wekelijks </a:t>
            </a:r>
            <a:r>
              <a:rPr lang="nl-BE" dirty="0" err="1"/>
              <a:t>petanque</a:t>
            </a:r>
            <a:r>
              <a:rPr lang="nl-BE" dirty="0"/>
              <a:t>	                  (50)	               1092	 22</a:t>
            </a:r>
          </a:p>
        </p:txBody>
      </p:sp>
    </p:spTree>
    <p:extLst>
      <p:ext uri="{BB962C8B-B14F-4D97-AF65-F5344CB8AC3E}">
        <p14:creationId xmlns:p14="http://schemas.microsoft.com/office/powerpoint/2010/main" val="2988206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847EAE8D-8EF9-4E4C-846E-5C967DC22251}"/>
              </a:ext>
            </a:extLst>
          </p:cNvPr>
          <p:cNvSpPr txBox="1"/>
          <p:nvPr/>
        </p:nvSpPr>
        <p:spPr>
          <a:xfrm>
            <a:off x="917639" y="1851051"/>
            <a:ext cx="799288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tabLst>
                <a:tab pos="5644515" algn="l"/>
              </a:tabLs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Aantal vrijwilligers : 67</a:t>
            </a:r>
            <a:endParaRPr lang="nl-BE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>
                <a:tab pos="5644515" algn="l"/>
              </a:tabLst>
            </a:pPr>
            <a:endParaRPr lang="nl-NL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>
                <a:tab pos="5644515" algn="l"/>
              </a:tabLs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Afgelegde bezoeken: 245</a:t>
            </a:r>
            <a:endParaRPr lang="nl-BE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5644515" algn="l"/>
              </a:tabLst>
            </a:pPr>
            <a:endParaRPr lang="nl-NL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>
                <a:tab pos="5644515" algn="l"/>
              </a:tabLst>
            </a:pP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Verstuurde </a:t>
            </a:r>
            <a:r>
              <a:rPr lang="nl-NL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verjaardagskaartjes</a:t>
            </a: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308</a:t>
            </a: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(aan alle leden en hun partners van 80 jaar, 85 jaar en ouder)</a:t>
            </a:r>
            <a:endParaRPr lang="nl-B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5644515" algn="l"/>
              </a:tabLst>
            </a:pP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nl-BE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5644515" algn="l"/>
              </a:tabLst>
            </a:pPr>
            <a:r>
              <a:rPr lang="nl-BE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Jaarlijkse bijeenkomst O&amp;Z-vrijwilligers:  64</a:t>
            </a:r>
          </a:p>
          <a:p>
            <a:pPr>
              <a:tabLst>
                <a:tab pos="5644515" algn="l"/>
              </a:tabLst>
            </a:pPr>
            <a:endParaRPr lang="nl-BE" sz="2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5644515" algn="l"/>
              </a:tabLst>
            </a:pPr>
            <a:r>
              <a:rPr lang="nl-BE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DANK U AAN DE VRIJWILLIGERS</a:t>
            </a:r>
          </a:p>
          <a:p>
            <a:pPr>
              <a:tabLst>
                <a:tab pos="5644515" algn="l"/>
              </a:tabLst>
            </a:pPr>
            <a:r>
              <a:rPr lang="nl-BE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NIEUWE VRIJWILLIGERS STEEDS WELKOM</a:t>
            </a:r>
            <a:endParaRPr lang="nl-BE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5644515" algn="l"/>
              </a:tabLst>
            </a:pPr>
            <a:r>
              <a:rPr lang="nl-N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nl-BE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426E016-72A8-F44D-B925-5F108894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251284"/>
            <a:ext cx="82989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2.3 Ouderen- en ziekenwerking</a:t>
            </a: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AD40DE3-CA42-B544-864D-93F24B892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64882"/>
            <a:ext cx="82809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OVERZICHT ACTIVITEITEN 2024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	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588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F4E1FA-2CBD-534C-A93A-6C884E13F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64882"/>
            <a:ext cx="82809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BE" altLang="nl-B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l-BE" altLang="nl-B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CTIVITEITEN 2025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E1F7A30-8FB7-3C4C-A9BE-D9D3AF6C5BF4}"/>
              </a:ext>
            </a:extLst>
          </p:cNvPr>
          <p:cNvSpPr txBox="1"/>
          <p:nvPr/>
        </p:nvSpPr>
        <p:spPr>
          <a:xfrm>
            <a:off x="971600" y="1041935"/>
            <a:ext cx="8064896" cy="641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nl-BE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.1 Clubactiviteiten toegankelijk voor alle leden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Nieuwjaarsreceptie en Algemene Vergadering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Lezing J.-P. Van </a:t>
            </a:r>
            <a:r>
              <a:rPr lang="nl-BE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Bendegem</a:t>
            </a:r>
            <a:endParaRPr lang="nl-BE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Uiteenzetting KBC Mobile e</a:t>
            </a: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.a. actuele thema’s </a:t>
            </a:r>
            <a:r>
              <a:rPr lang="nl-BE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digitaliteit</a:t>
            </a: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/internetveiligheid</a:t>
            </a:r>
            <a:endParaRPr lang="nl-BE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Banket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Lezing </a:t>
            </a: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  <a:r>
              <a:rPr lang="nl-BE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Vranckx</a:t>
            </a:r>
            <a:endParaRPr lang="nl-BE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Daguitstappen Brugge &amp; Waregem 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Bedrijfsbezoek </a:t>
            </a:r>
            <a:r>
              <a:rPr lang="nl-BE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Renson</a:t>
            </a: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TVH</a:t>
            </a: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Aperitiefconcert </a:t>
            </a: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</a:t>
            </a: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etentje (thema Spanje)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Meerdaagse busreis naar Zuid-Nederland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Meerdaagse vliegreis naar </a:t>
            </a:r>
            <a:r>
              <a:rPr lang="nl-BE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Friuli</a:t>
            </a:r>
            <a:r>
              <a:rPr lang="nl-BE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Slovenië</a:t>
            </a:r>
            <a:endParaRPr lang="nl-BE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nl-BE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97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F4E1FA-2CBD-534C-A93A-6C884E13F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564882"/>
            <a:ext cx="82809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nl-BE" altLang="nl-BE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CTIVITEITEN 2025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nl-BE" altLang="nl-BE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E7F3697-4D6A-5541-8687-47936C7944B1}"/>
              </a:ext>
            </a:extLst>
          </p:cNvPr>
          <p:cNvSpPr txBox="1"/>
          <p:nvPr/>
        </p:nvSpPr>
        <p:spPr>
          <a:xfrm>
            <a:off x="251520" y="1146148"/>
            <a:ext cx="8784976" cy="4629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nl-B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4.2 Hobbyclubactiviteiten voor hobbyclubleden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BE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(IEDEREEN KAN </a:t>
            </a:r>
            <a:r>
              <a:rPr lang="nl-BE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 WORDEN</a:t>
            </a:r>
            <a:r>
              <a:rPr lang="nl-BE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Wekelijks: petanque met clubkampioenschap op </a:t>
            </a: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september 2025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Maandelijks: bowling met etentje in november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Maandelijks: wandeling + 1 dagwandeling en 1 wandelmidweek ( </a:t>
            </a: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Westhoek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Maandelijks: fietstocht vanaf </a:t>
            </a: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3/24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 </a:t>
            </a: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10/24 + 1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B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dagfietstocht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1 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fietsmidweek    								(Oostduinkerke)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Maandelijks: financiële, economische, beleggersinformatie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Maandelijks: culturele activiteit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nl-B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4.3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O&amp;Z-bezoeken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nl-B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4.4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Bezoeken/attentie jubilarissen   </a:t>
            </a:r>
          </a:p>
        </p:txBody>
      </p:sp>
    </p:spTree>
    <p:extLst>
      <p:ext uri="{BB962C8B-B14F-4D97-AF65-F5344CB8AC3E}">
        <p14:creationId xmlns:p14="http://schemas.microsoft.com/office/powerpoint/2010/main" val="518505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100000">
              <a:schemeClr val="tx2">
                <a:lumMod val="60000"/>
                <a:lumOff val="40000"/>
                <a:alpha val="31000"/>
              </a:schemeClr>
            </a:gs>
            <a:gs pos="50000">
              <a:schemeClr val="bg1"/>
            </a:gs>
            <a:gs pos="0">
              <a:schemeClr val="bg1"/>
            </a:gs>
          </a:gsLst>
          <a:path path="shape">
            <a:fillToRect l="50000" t="50000" r="50000" b="50000"/>
          </a:path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ERA2022">
  <a:themeElements>
    <a:clrScheme name="312783">
      <a:dk1>
        <a:srgbClr val="000000"/>
      </a:dk1>
      <a:lt1>
        <a:srgbClr val="FFFFFF"/>
      </a:lt1>
      <a:dk2>
        <a:srgbClr val="04CE7C"/>
      </a:dk2>
      <a:lt2>
        <a:srgbClr val="FFFFFF"/>
      </a:lt2>
      <a:accent1>
        <a:srgbClr val="04CE7C"/>
      </a:accent1>
      <a:accent2>
        <a:srgbClr val="007380"/>
      </a:accent2>
      <a:accent3>
        <a:srgbClr val="61B4E4"/>
      </a:accent3>
      <a:accent4>
        <a:srgbClr val="ECEB6B"/>
      </a:accent4>
      <a:accent5>
        <a:srgbClr val="302783"/>
      </a:accent5>
      <a:accent6>
        <a:srgbClr val="FF671B"/>
      </a:accent6>
      <a:hlink>
        <a:srgbClr val="04CE7C"/>
      </a:hlink>
      <a:folHlink>
        <a:srgbClr val="007380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r">
          <a:lnSpc>
            <a:spcPct val="130000"/>
          </a:lnSpc>
          <a:spcBef>
            <a:spcPts val="1000"/>
          </a:spcBef>
          <a:defRPr sz="16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ERA2022" id="{B517A1DE-9C0D-5341-8C71-2CD4F2ED383C}" vid="{951DD82F-AA36-1647-81B4-657F4C19E013}"/>
    </a:ext>
  </a:extLst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</TotalTime>
  <Words>836</Words>
  <Application>Microsoft Office PowerPoint</Application>
  <PresentationFormat>Diavoorstelling (4:3)</PresentationFormat>
  <Paragraphs>157</Paragraphs>
  <Slides>14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Arial</vt:lpstr>
      <vt:lpstr>Avenir Next</vt:lpstr>
      <vt:lpstr>Avenir Next Demi Bold</vt:lpstr>
      <vt:lpstr>Avenir Next Medium</vt:lpstr>
      <vt:lpstr>Calibri</vt:lpstr>
      <vt:lpstr>Times New Roman</vt:lpstr>
      <vt:lpstr>Office-thema</vt:lpstr>
      <vt:lpstr>CERA2022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Deel 2: ONTSPANNING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Erik</dc:creator>
  <cp:lastModifiedBy>Hugo Vanderpooten</cp:lastModifiedBy>
  <cp:revision>519</cp:revision>
  <cp:lastPrinted>2025-01-06T12:16:19Z</cp:lastPrinted>
  <dcterms:created xsi:type="dcterms:W3CDTF">2016-01-30T19:12:54Z</dcterms:created>
  <dcterms:modified xsi:type="dcterms:W3CDTF">2025-02-07T15:44:45Z</dcterms:modified>
</cp:coreProperties>
</file>